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2399288" cy="43200638"/>
  <p:notesSz cx="6858000" cy="9144000"/>
  <p:defaultTextStyle>
    <a:defPPr>
      <a:defRPr lang="pt-BR"/>
    </a:defPPr>
    <a:lvl1pPr marL="0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1pPr>
    <a:lvl2pPr marL="1814398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2pPr>
    <a:lvl3pPr marL="3628796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3pPr>
    <a:lvl4pPr marL="5443195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4pPr>
    <a:lvl5pPr marL="7257593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5pPr>
    <a:lvl6pPr marL="9071991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6pPr>
    <a:lvl7pPr marL="10886389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7pPr>
    <a:lvl8pPr marL="12700787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8pPr>
    <a:lvl9pPr marL="14515186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6">
          <p15:clr>
            <a:srgbClr val="A4A3A4"/>
          </p15:clr>
        </p15:guide>
        <p15:guide id="2" pos="1020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olly" initials="P" lastIdx="5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7353" autoAdjust="0"/>
    <p:restoredTop sz="94660"/>
  </p:normalViewPr>
  <p:slideViewPr>
    <p:cSldViewPr snapToGrid="0">
      <p:cViewPr>
        <p:scale>
          <a:sx n="30" d="100"/>
          <a:sy n="30" d="100"/>
        </p:scale>
        <p:origin x="756" y="-4674"/>
      </p:cViewPr>
      <p:guideLst>
        <p:guide orient="horz" pos="13606"/>
        <p:guide pos="102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049911" y="7070108"/>
            <a:ext cx="24299466" cy="1504022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8433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2790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23185741" y="2300034"/>
            <a:ext cx="6986096" cy="3661054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2227451" y="2300034"/>
            <a:ext cx="20553298" cy="36610544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020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03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10576" y="10770165"/>
            <a:ext cx="27944386" cy="179702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10576" y="28910433"/>
            <a:ext cx="27944386" cy="945013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7525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4912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31671" y="2300037"/>
            <a:ext cx="27944386" cy="8350126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31672" y="10590160"/>
            <a:ext cx="13706416" cy="51900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2231672" y="15780233"/>
            <a:ext cx="13706416" cy="2321034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6402140" y="10590160"/>
            <a:ext cx="13773917" cy="51900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6402140" y="15780233"/>
            <a:ext cx="13773917" cy="2321034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6522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3598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3023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31672" y="2880042"/>
            <a:ext cx="10449613" cy="1008014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3773917" y="6220095"/>
            <a:ext cx="16402140" cy="3070045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2231672" y="12960191"/>
            <a:ext cx="10449613" cy="2401035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0703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31672" y="2880042"/>
            <a:ext cx="10449613" cy="1008014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3773917" y="6220095"/>
            <a:ext cx="16402140" cy="307004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2231672" y="12960191"/>
            <a:ext cx="10449613" cy="2401035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424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2227451" y="2300037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2227451" y="40040594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9F05B-7864-4624-A3B9-D868E823E8F1}" type="datetimeFigureOut">
              <a:rPr lang="pt-BR" smtClean="0"/>
              <a:t>02/04/2018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732264" y="40040594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22881997" y="40040594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B5110-F499-4E0C-A5A1-25D7D63FE8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8752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-326572"/>
            <a:ext cx="32399288" cy="797727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0" y="39348423"/>
            <a:ext cx="32399288" cy="20005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13356771" y="853763"/>
            <a:ext cx="1807879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800" b="1" dirty="0">
                <a:solidFill>
                  <a:schemeClr val="bg1"/>
                </a:solidFill>
                <a:latin typeface="Arial Black" panose="020B0A04020102020204" pitchFamily="34" charset="0"/>
              </a:rPr>
              <a:t>Modelo Digital de Dados para um radiotelescópio:</a:t>
            </a:r>
            <a:endParaRPr lang="pt-BR" sz="7200" b="1" dirty="0">
              <a:solidFill>
                <a:schemeClr val="bg1">
                  <a:lumMod val="8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13356772" y="4103624"/>
            <a:ext cx="180787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Frederico Saar Almeida Horta Barbosa,</a:t>
            </a:r>
          </a:p>
          <a:p>
            <a:pPr algn="r"/>
            <a:r>
              <a:rPr lang="pt-BR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Rafael Buiat Cassiano Da Silva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1343504" y="6596487"/>
            <a:ext cx="200920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Prof. Dr. Luciano Silva, Prof. Dr. Guillermo G. de Castro</a:t>
            </a:r>
          </a:p>
        </p:txBody>
      </p:sp>
      <p:sp>
        <p:nvSpPr>
          <p:cNvPr id="24" name="CaixaDeTexto 23"/>
          <p:cNvSpPr txBox="1"/>
          <p:nvPr/>
        </p:nvSpPr>
        <p:spPr>
          <a:xfrm>
            <a:off x="1273629" y="8566308"/>
            <a:ext cx="14392615" cy="119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latin typeface="Arial Black" panose="020B0A04020102020204" pitchFamily="34" charset="0"/>
              </a:rPr>
              <a:t>Motivação e Objetivo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320578" y="9891080"/>
            <a:ext cx="1434566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1077913" algn="just">
              <a:spcBef>
                <a:spcPts val="2400"/>
              </a:spcBef>
            </a:pP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Desenvolver e implementar representação digital de dados para o radiotelescópio </a:t>
            </a:r>
            <a:r>
              <a:rPr lang="pt-BR" sz="4000" dirty="0" err="1">
                <a:latin typeface="Arial" panose="020B0604020202020204" pitchFamily="34" charset="0"/>
                <a:cs typeface="Arial" panose="020B0604020202020204" pitchFamily="34" charset="0"/>
              </a:rPr>
              <a:t>Large</a:t>
            </a: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4000" dirty="0" err="1">
                <a:latin typeface="Arial" panose="020B0604020202020204" pitchFamily="34" charset="0"/>
                <a:cs typeface="Arial" panose="020B0604020202020204" pitchFamily="34" charset="0"/>
              </a:rPr>
              <a:t>Latin</a:t>
            </a: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 American </a:t>
            </a:r>
            <a:r>
              <a:rPr lang="pt-BR" sz="4000" dirty="0" err="1">
                <a:latin typeface="Arial" panose="020B0604020202020204" pitchFamily="34" charset="0"/>
                <a:cs typeface="Arial" panose="020B0604020202020204" pitchFamily="34" charset="0"/>
              </a:rPr>
              <a:t>Millimeter</a:t>
            </a: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4000" dirty="0" err="1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 (LLAMA), utilizando e criando um simulador de “Total Power”, contribuindo para a comunidade científica.</a:t>
            </a:r>
          </a:p>
        </p:txBody>
      </p:sp>
      <p:sp>
        <p:nvSpPr>
          <p:cNvPr id="28" name="CaixaDeTexto 27"/>
          <p:cNvSpPr txBox="1"/>
          <p:nvPr/>
        </p:nvSpPr>
        <p:spPr>
          <a:xfrm>
            <a:off x="1273629" y="12883460"/>
            <a:ext cx="14392615" cy="119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latin typeface="Arial Black" panose="020B0A04020102020204" pitchFamily="34" charset="0"/>
              </a:rPr>
              <a:t>Metodologia</a:t>
            </a:r>
          </a:p>
        </p:txBody>
      </p:sp>
      <p:sp>
        <p:nvSpPr>
          <p:cNvPr id="30" name="CaixaDeTexto 29"/>
          <p:cNvSpPr txBox="1"/>
          <p:nvPr/>
        </p:nvSpPr>
        <p:spPr>
          <a:xfrm>
            <a:off x="1229017" y="18448765"/>
            <a:ext cx="14392615" cy="119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latin typeface="Arial Black" panose="020B0A04020102020204" pitchFamily="34" charset="0"/>
              </a:rPr>
              <a:t>Resultados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17237890" y="9891080"/>
            <a:ext cx="14345666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1077913" algn="just">
              <a:spcBef>
                <a:spcPts val="2400"/>
              </a:spcBef>
            </a:pP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Os arquivos com a estrutura original de dados foi lida e interpretada com sucesso por um programa desenvolvido em Python, que conseguiu representar os dados obtidos de um radiotelescópio em memória.</a:t>
            </a:r>
          </a:p>
          <a:p>
            <a:pPr indent="1077913" algn="just">
              <a:spcBef>
                <a:spcPts val="2400"/>
              </a:spcBef>
            </a:pP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A tabela de dados SDM são guardadas como documentos XML, enquanto dados reais produzidos por processadores (</a:t>
            </a:r>
            <a:r>
              <a:rPr lang="pt-BR" sz="4000" dirty="0" err="1">
                <a:latin typeface="Arial" panose="020B0604020202020204" pitchFamily="34" charset="0"/>
                <a:cs typeface="Arial" panose="020B0604020202020204" pitchFamily="34" charset="0"/>
              </a:rPr>
              <a:t>correladores</a:t>
            </a: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, radiômetros, etc.) por serem gerados em enormes quantidades, são guardados em blocos binários agrupados em </a:t>
            </a:r>
            <a:r>
              <a:rPr lang="pt-BR" sz="4000" dirty="0" err="1">
                <a:latin typeface="Arial" panose="020B0604020202020204" pitchFamily="34" charset="0"/>
                <a:cs typeface="Arial" panose="020B0604020202020204" pitchFamily="34" charset="0"/>
              </a:rPr>
              <a:t>BLOBs</a:t>
            </a: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 e uma espécie de etiqueta identificadora que poderá ser referenciada pelas tabelas SDM.</a:t>
            </a:r>
          </a:p>
        </p:txBody>
      </p:sp>
      <p:sp>
        <p:nvSpPr>
          <p:cNvPr id="34" name="CaixaDeTexto 33"/>
          <p:cNvSpPr txBox="1"/>
          <p:nvPr/>
        </p:nvSpPr>
        <p:spPr>
          <a:xfrm>
            <a:off x="17244519" y="8566308"/>
            <a:ext cx="14392615" cy="119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latin typeface="Arial Black" panose="020B0A04020102020204" pitchFamily="34" charset="0"/>
              </a:rPr>
              <a:t>Conclusões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17150623" y="29686094"/>
            <a:ext cx="14392615" cy="1191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latin typeface="Arial Black" panose="020B0A04020102020204" pitchFamily="34" charset="0"/>
              </a:rPr>
              <a:t>Referências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17237890" y="31125601"/>
            <a:ext cx="14345666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1077913" algn="just">
              <a:spcBef>
                <a:spcPts val="2400"/>
              </a:spcBef>
            </a:pP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E.M.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Arnal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et al, “LLAMA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Obervatory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”, IV LAPIS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International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Scholl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Millimeter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Submillimeter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Astronomy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LLAMA.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Facultad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Ciencias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y Geofísicas. La Plata. 2012 </a:t>
            </a:r>
          </a:p>
          <a:p>
            <a:pPr indent="1077913" algn="just">
              <a:spcBef>
                <a:spcPts val="2400"/>
              </a:spcBef>
            </a:pP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Erich, G et al. Design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Patterns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Elements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Reusable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Object-Oriented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Software. USA: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Addison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-Wesley. Pages:395.1994.</a:t>
            </a:r>
          </a:p>
          <a:p>
            <a:pPr indent="1077913" algn="just">
              <a:spcBef>
                <a:spcPts val="2400"/>
              </a:spcBef>
            </a:pP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Chiozzi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, H.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Sommer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(2009), “ALMA Common Software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”.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Version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: G COMP- 70.25.00.00-002-G-DSN.pdf. ALMA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Internal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Report.</a:t>
            </a:r>
          </a:p>
          <a:p>
            <a:pPr indent="1077913" algn="just">
              <a:spcBef>
                <a:spcPts val="2400"/>
              </a:spcBef>
            </a:pP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Fischer, D (1998). “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Basics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Radio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Astronomy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Goldstone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-Apple Valley Radio Telescope”.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Institute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Technology, Pasadena, </a:t>
            </a:r>
            <a:r>
              <a:rPr lang="pt-BR" sz="3600" dirty="0" err="1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indent="1077913" algn="just">
              <a:spcBef>
                <a:spcPts val="2400"/>
              </a:spcBef>
            </a:pPr>
            <a:endParaRPr lang="pt-BR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327" y="40076330"/>
            <a:ext cx="14330305" cy="2238318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E904AFAB-1F87-40DE-B8D8-21F8AAD33E29}"/>
              </a:ext>
            </a:extLst>
          </p:cNvPr>
          <p:cNvSpPr txBox="1"/>
          <p:nvPr/>
        </p:nvSpPr>
        <p:spPr>
          <a:xfrm>
            <a:off x="1320578" y="14210168"/>
            <a:ext cx="1434566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1077913" algn="just">
              <a:spcBef>
                <a:spcPts val="2400"/>
              </a:spcBef>
            </a:pPr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Foi necessário conhecer a parte técnica de LLAMA, como, a estrutura dos arquivos de armazenamento de dados, tipo e tamanho dos dados de leitura que cada equipamento gera e número de banda equivalente ao campo de frequência, para que então fosse realizada a leitura de dados e armazenamento dos mesmos em memória, utilizando Python.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3357CD1-FFF1-4D7C-8159-B231769BD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9442" y="18604501"/>
            <a:ext cx="12362771" cy="9264559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77270AD0-DAAF-4BA0-9DE9-30FB6B56A8C8}"/>
              </a:ext>
            </a:extLst>
          </p:cNvPr>
          <p:cNvSpPr txBox="1"/>
          <p:nvPr/>
        </p:nvSpPr>
        <p:spPr>
          <a:xfrm>
            <a:off x="18156255" y="27847179"/>
            <a:ext cx="13279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Representação em modelo 3D do radiotelescópio que será utilizado pelo grupo do LLAMA.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1331A895-8BC4-49FD-95A8-372363B868A3}"/>
              </a:ext>
            </a:extLst>
          </p:cNvPr>
          <p:cNvSpPr txBox="1"/>
          <p:nvPr/>
        </p:nvSpPr>
        <p:spPr>
          <a:xfrm>
            <a:off x="815732" y="38128322"/>
            <a:ext cx="13279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Fluxograma exemplificando o funcionado dos módulos em Python de leitura e captura dos dados binários.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6F6BA87-9C15-4B96-930C-C002667C6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189" y="19628767"/>
            <a:ext cx="16084469" cy="18499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5070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loPosterSemanaFCI" id="{E8F8705A-4902-4580-87F7-82E6AAB963F0}" vid="{1326D5CC-0CB8-483C-95DB-5542F55B778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ModeloPosterSemanaFCI</Template>
  <TotalTime>2631</TotalTime>
  <Words>364</Words>
  <Application>Microsoft Office PowerPoint</Application>
  <PresentationFormat>Personalizar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Polly</dc:creator>
  <cp:lastModifiedBy>Paulo Cassiano</cp:lastModifiedBy>
  <cp:revision>52</cp:revision>
  <dcterms:created xsi:type="dcterms:W3CDTF">2016-09-09T21:49:07Z</dcterms:created>
  <dcterms:modified xsi:type="dcterms:W3CDTF">2018-04-02T03:25:51Z</dcterms:modified>
</cp:coreProperties>
</file>

<file path=docProps/thumbnail.jpeg>
</file>